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1" r:id="rId3"/>
    <p:sldId id="272" r:id="rId4"/>
    <p:sldId id="27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ПРИМЕРНЫЙ СПИСОК ПОЛЕЙ И</a:t>
            </a:r>
            <a:br>
              <a:rPr lang="ru-RU" sz="3200" b="1" dirty="0"/>
            </a:br>
            <a:r>
              <a:rPr lang="ru-RU" sz="3200" b="1" dirty="0"/>
              <a:t>ИХ РАЗНОВИДНОСТЕЙ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Tahoma"/>
              </a:rPr>
              <a:t>В физике существуют четыре вида полей –</a:t>
            </a:r>
            <a:endParaRPr lang="ru-RU" dirty="0" smtClean="0"/>
          </a:p>
          <a:p>
            <a:r>
              <a:rPr lang="ru-RU" dirty="0" smtClean="0"/>
              <a:t>электромагнитные</a:t>
            </a:r>
            <a:r>
              <a:rPr lang="ru-RU" dirty="0"/>
              <a:t>, гравитационные, поля слабых и сильных</a:t>
            </a:r>
          </a:p>
          <a:p>
            <a:pPr marL="0" indent="0">
              <a:buNone/>
            </a:pPr>
            <a:r>
              <a:rPr lang="ru-RU" dirty="0"/>
              <a:t>взаимодействий.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теории решения изобретательских </a:t>
            </a:r>
            <a:r>
              <a:rPr lang="ru-RU" dirty="0" smtClean="0"/>
              <a:t>задач(ТРИЗ</a:t>
            </a:r>
            <a:r>
              <a:rPr lang="ru-RU" dirty="0"/>
              <a:t>) это понятие условно расширено и включает в себя </a:t>
            </a:r>
            <a:r>
              <a:rPr lang="ru-RU" dirty="0" smtClean="0"/>
              <a:t>не только </a:t>
            </a:r>
            <a:r>
              <a:rPr lang="ru-RU" dirty="0"/>
              <a:t>выше перечисленные поля, но и всевозможные</a:t>
            </a:r>
          </a:p>
          <a:p>
            <a:pPr marL="0" indent="0">
              <a:buNone/>
            </a:pPr>
            <a:r>
              <a:rPr lang="ru-RU" dirty="0"/>
              <a:t>«технические» - механическое, электрическое, тепловое,</a:t>
            </a:r>
          </a:p>
          <a:p>
            <a:pPr marL="0" indent="0">
              <a:buNone/>
            </a:pPr>
            <a:r>
              <a:rPr lang="ru-RU" dirty="0"/>
              <a:t>акустическое, гидравлическое, световое и другие.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 </a:t>
            </a:r>
            <a:r>
              <a:rPr lang="ru-RU" dirty="0" smtClean="0"/>
              <a:t>инженерной </a:t>
            </a:r>
            <a:r>
              <a:rPr lang="ru-RU" dirty="0"/>
              <a:t>практике (изобретательстве) это позволяет более</a:t>
            </a:r>
          </a:p>
          <a:p>
            <a:pPr marL="0" indent="0">
              <a:buNone/>
            </a:pPr>
            <a:r>
              <a:rPr lang="ru-RU" dirty="0"/>
              <a:t>удобно анализировать происходящие события в оперативной</a:t>
            </a:r>
          </a:p>
          <a:p>
            <a:pPr marL="0" indent="0">
              <a:buNone/>
            </a:pPr>
            <a:r>
              <a:rPr lang="ru-RU" dirty="0"/>
              <a:t>зоне, применять </a:t>
            </a:r>
            <a:r>
              <a:rPr lang="ru-RU" dirty="0" err="1"/>
              <a:t>вепольный</a:t>
            </a:r>
            <a:r>
              <a:rPr lang="ru-RU" dirty="0"/>
              <a:t> анализ и находить решения. Будем</a:t>
            </a:r>
          </a:p>
          <a:p>
            <a:pPr marL="0" indent="0">
              <a:buNone/>
            </a:pPr>
            <a:r>
              <a:rPr lang="ru-RU" dirty="0"/>
              <a:t>считать за поле всякое явление, которое связано с выделением,</a:t>
            </a:r>
          </a:p>
          <a:p>
            <a:pPr marL="0" indent="0">
              <a:buNone/>
            </a:pPr>
            <a:r>
              <a:rPr lang="ru-RU" dirty="0"/>
              <a:t>поглощением, накоплением или транспортировкой, какой либо</a:t>
            </a:r>
          </a:p>
          <a:p>
            <a:pPr marL="0" indent="0">
              <a:buNone/>
            </a:pPr>
            <a:r>
              <a:rPr lang="ru-RU" dirty="0"/>
              <a:t>энергии.</a:t>
            </a:r>
          </a:p>
        </p:txBody>
      </p:sp>
    </p:spTree>
    <p:extLst>
      <p:ext uri="{BB962C8B-B14F-4D97-AF65-F5344CB8AC3E}">
        <p14:creationId xmlns:p14="http://schemas.microsoft.com/office/powerpoint/2010/main" val="404890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С этих позиций можно выделить следующие поля и их</a:t>
            </a:r>
            <a:br>
              <a:rPr lang="ru-RU" sz="2800" dirty="0"/>
            </a:br>
            <a:r>
              <a:rPr lang="ru-RU" sz="2800" dirty="0"/>
              <a:t>разновидности: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МЕХАНИЧЕСКИЕ </a:t>
            </a:r>
            <a:r>
              <a:rPr lang="ru-RU" dirty="0"/>
              <a:t>– Давление, движение, инерция, </a:t>
            </a:r>
            <a:r>
              <a:rPr lang="ru-RU" dirty="0" smtClean="0"/>
              <a:t>удар, вибрация </a:t>
            </a:r>
            <a:r>
              <a:rPr lang="ru-RU" dirty="0"/>
              <a:t>и другие</a:t>
            </a:r>
          </a:p>
          <a:p>
            <a:r>
              <a:rPr lang="ru-RU" b="1" dirty="0"/>
              <a:t>ТЕПЛОВЫЕ </a:t>
            </a:r>
            <a:r>
              <a:rPr lang="ru-RU" dirty="0"/>
              <a:t>– Нагрев (переход вещества в иное </a:t>
            </a:r>
            <a:r>
              <a:rPr lang="ru-RU" dirty="0" smtClean="0"/>
              <a:t>агрегатное состояние</a:t>
            </a:r>
            <a:r>
              <a:rPr lang="ru-RU" dirty="0"/>
              <a:t>) охлаждение, (переход вещества в иное </a:t>
            </a:r>
            <a:r>
              <a:rPr lang="ru-RU" dirty="0" smtClean="0"/>
              <a:t>агрегатное состояние</a:t>
            </a:r>
            <a:r>
              <a:rPr lang="ru-RU" dirty="0"/>
              <a:t>)</a:t>
            </a:r>
          </a:p>
          <a:p>
            <a:r>
              <a:rPr lang="ru-RU" b="1" dirty="0"/>
              <a:t>ЭЛЕКТРИЧЕСКИЕ </a:t>
            </a:r>
            <a:r>
              <a:rPr lang="ru-RU" dirty="0"/>
              <a:t>- Постоянное, </a:t>
            </a:r>
            <a:r>
              <a:rPr lang="ru-RU" dirty="0" smtClean="0"/>
              <a:t>переменное, электростатическое</a:t>
            </a:r>
            <a:r>
              <a:rPr lang="ru-RU" dirty="0"/>
              <a:t>,</a:t>
            </a:r>
          </a:p>
          <a:p>
            <a:r>
              <a:rPr lang="ru-RU" b="1" dirty="0"/>
              <a:t>ЭЛЕКТРОМАГНИТНЫЕ </a:t>
            </a:r>
            <a:r>
              <a:rPr lang="ru-RU" dirty="0"/>
              <a:t>– Естественные, </a:t>
            </a:r>
            <a:r>
              <a:rPr lang="ru-RU" dirty="0" smtClean="0"/>
              <a:t>искусственные, постоянные</a:t>
            </a:r>
            <a:r>
              <a:rPr lang="ru-RU" dirty="0"/>
              <a:t>, переменные и другие.</a:t>
            </a:r>
          </a:p>
          <a:p>
            <a:r>
              <a:rPr lang="ru-RU" b="1" dirty="0"/>
              <a:t>МАГНИТНЫЕ </a:t>
            </a:r>
            <a:r>
              <a:rPr lang="ru-RU" dirty="0"/>
              <a:t>- Постоянное, переменное, импульсное и другие.</a:t>
            </a:r>
          </a:p>
          <a:p>
            <a:r>
              <a:rPr lang="ru-RU" b="1" dirty="0"/>
              <a:t>ХИМИЧЕСКИЕ </a:t>
            </a:r>
            <a:r>
              <a:rPr lang="ru-RU" dirty="0"/>
              <a:t>– Ассоциация, диссоциация, </a:t>
            </a:r>
            <a:r>
              <a:rPr lang="ru-RU" dirty="0" smtClean="0"/>
              <a:t>окисление, восстановление</a:t>
            </a:r>
            <a:r>
              <a:rPr lang="ru-RU" dirty="0"/>
              <a:t>, растворение и другие.</a:t>
            </a:r>
          </a:p>
          <a:p>
            <a:r>
              <a:rPr lang="ru-RU" b="1" dirty="0"/>
              <a:t>АКУСТИЧЕСКИЕ </a:t>
            </a:r>
            <a:r>
              <a:rPr lang="ru-RU" dirty="0"/>
              <a:t>– Звук, инфразвук, ультразвук и другие.</a:t>
            </a:r>
          </a:p>
          <a:p>
            <a:r>
              <a:rPr lang="ru-RU" b="1" dirty="0"/>
              <a:t>СВЕТОВЫЕ </a:t>
            </a:r>
            <a:r>
              <a:rPr lang="ru-RU" dirty="0"/>
              <a:t>– Видимые лучи, невидимые </a:t>
            </a:r>
            <a:r>
              <a:rPr lang="ru-RU" dirty="0" smtClean="0"/>
              <a:t>лучи ультрафиолетовые</a:t>
            </a:r>
            <a:r>
              <a:rPr lang="ru-RU" dirty="0"/>
              <a:t>, инфракрасные), космические, лазерные </a:t>
            </a:r>
            <a:r>
              <a:rPr lang="ru-RU" dirty="0" smtClean="0"/>
              <a:t>и др</a:t>
            </a:r>
            <a:r>
              <a:rPr lang="ru-RU" dirty="0"/>
              <a:t>.</a:t>
            </a:r>
          </a:p>
          <a:p>
            <a:r>
              <a:rPr lang="ru-RU" b="1" dirty="0"/>
              <a:t>ТЕПЛОВЫЕ ЛУЧИ </a:t>
            </a:r>
            <a:r>
              <a:rPr lang="ru-RU" dirty="0"/>
              <a:t>- Инфракрасные и другие.</a:t>
            </a:r>
          </a:p>
          <a:p>
            <a:r>
              <a:rPr lang="ru-RU" b="1" dirty="0"/>
              <a:t>РАДИАЦИОННЫЕ </a:t>
            </a:r>
            <a:r>
              <a:rPr lang="ru-RU" dirty="0"/>
              <a:t>- Излучения альфа, бета, гамма и другие.</a:t>
            </a:r>
          </a:p>
          <a:p>
            <a:r>
              <a:rPr lang="ru-RU" b="1" dirty="0"/>
              <a:t>ПОЛЕ СМАЧИВАНИЯ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845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56312"/>
          </a:xfrm>
        </p:spPr>
        <p:txBody>
          <a:bodyPr/>
          <a:lstStyle/>
          <a:p>
            <a:r>
              <a:rPr lang="ru-RU" b="1" dirty="0"/>
              <a:t>ПОЛЕ АДГЕЗИИ</a:t>
            </a:r>
          </a:p>
          <a:p>
            <a:r>
              <a:rPr lang="ru-RU" b="1" dirty="0"/>
              <a:t>АРХИМЕДОВА СИЛА ВЫТАЛКИВАНИЯ</a:t>
            </a:r>
          </a:p>
          <a:p>
            <a:r>
              <a:rPr lang="ru-RU" b="1" dirty="0"/>
              <a:t>ГИДРОСТАТИЧЕСКОЕ ПОЛЕ</a:t>
            </a:r>
          </a:p>
          <a:p>
            <a:r>
              <a:rPr lang="ru-RU" b="1" dirty="0"/>
              <a:t>ГИДРОДИНАМИЧЕСКОЕ ПОЛЕ</a:t>
            </a:r>
          </a:p>
          <a:p>
            <a:r>
              <a:rPr lang="ru-RU" b="1" dirty="0"/>
              <a:t>ГАЗОСТАТИЧЕСКОЕ ПОЛЕ (СТАТИЧЕСКОЕ ДАВЛЕНИЕ</a:t>
            </a:r>
          </a:p>
          <a:p>
            <a:r>
              <a:rPr lang="ru-RU" b="1" dirty="0"/>
              <a:t>ГАЗА)</a:t>
            </a:r>
          </a:p>
          <a:p>
            <a:r>
              <a:rPr lang="ru-RU" b="1" dirty="0"/>
              <a:t>ГАЗОДИНАМИЧЕСКОЕ ПОЛЕ</a:t>
            </a:r>
          </a:p>
          <a:p>
            <a:r>
              <a:rPr lang="ru-RU" b="1" dirty="0"/>
              <a:t>ГРАВИТАЦИОННОЕ ПОЛЕ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27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26469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b="1" dirty="0"/>
              <a:t>ВИДЫ ВЕЩЕСТВЕННО-ПОЛЕВЫХ РЕСУРСОВ</a:t>
            </a:r>
          </a:p>
          <a:p>
            <a:pPr marL="0" indent="0">
              <a:buNone/>
            </a:pPr>
            <a:r>
              <a:rPr lang="ru-RU" sz="4300" dirty="0"/>
              <a:t>Под вещественно – полевыми ресурсами понимаются</a:t>
            </a:r>
          </a:p>
          <a:p>
            <a:pPr marL="0" indent="0">
              <a:buNone/>
            </a:pPr>
            <a:r>
              <a:rPr lang="ru-RU" sz="4300" dirty="0"/>
              <a:t>вещества и поля, применяемые для решения задачи. Все</a:t>
            </a:r>
          </a:p>
          <a:p>
            <a:pPr marL="0" indent="0">
              <a:buNone/>
            </a:pPr>
            <a:r>
              <a:rPr lang="ru-RU" sz="4300" dirty="0"/>
              <a:t>ресурсы можно подразделять:</a:t>
            </a:r>
          </a:p>
          <a:p>
            <a:pPr marL="0" indent="0">
              <a:buNone/>
            </a:pPr>
            <a:r>
              <a:rPr lang="ru-RU" sz="4300" dirty="0"/>
              <a:t>ПО РАСПОЛОЖЕНИЮ</a:t>
            </a:r>
          </a:p>
          <a:p>
            <a:pPr marL="0" indent="0">
              <a:buNone/>
            </a:pPr>
            <a:r>
              <a:rPr lang="ru-RU" sz="4300" dirty="0"/>
              <a:t>• Внутрисистемные</a:t>
            </a:r>
          </a:p>
          <a:p>
            <a:pPr marL="0" indent="0">
              <a:buNone/>
            </a:pPr>
            <a:r>
              <a:rPr lang="ru-RU" sz="4300" dirty="0"/>
              <a:t>• </a:t>
            </a:r>
            <a:r>
              <a:rPr lang="ru-RU" sz="4300" dirty="0" err="1"/>
              <a:t>Внешнесистемные</a:t>
            </a:r>
            <a:endParaRPr lang="ru-RU" sz="4300" dirty="0"/>
          </a:p>
          <a:p>
            <a:pPr marL="0" indent="0">
              <a:buNone/>
            </a:pPr>
            <a:r>
              <a:rPr lang="ru-RU" sz="4300" dirty="0"/>
              <a:t>• </a:t>
            </a:r>
            <a:r>
              <a:rPr lang="ru-RU" sz="4300" dirty="0" err="1"/>
              <a:t>Надсистемные</a:t>
            </a:r>
            <a:endParaRPr lang="ru-RU" sz="4300" dirty="0"/>
          </a:p>
          <a:p>
            <a:pPr marL="0" indent="0">
              <a:buNone/>
            </a:pPr>
            <a:r>
              <a:rPr lang="ru-RU" sz="4300" dirty="0"/>
              <a:t>ПО ВИДУ</a:t>
            </a:r>
          </a:p>
          <a:p>
            <a:pPr marL="0" indent="0">
              <a:buNone/>
            </a:pPr>
            <a:r>
              <a:rPr lang="ru-RU" sz="4300" dirty="0"/>
              <a:t>• Вещественные</a:t>
            </a:r>
          </a:p>
          <a:p>
            <a:pPr marL="0" indent="0">
              <a:buNone/>
            </a:pPr>
            <a:r>
              <a:rPr lang="ru-RU" sz="4300" dirty="0"/>
              <a:t>• Энергетические</a:t>
            </a:r>
          </a:p>
          <a:p>
            <a:pPr marL="0" indent="0">
              <a:buNone/>
            </a:pPr>
            <a:r>
              <a:rPr lang="ru-RU" sz="4300" dirty="0"/>
              <a:t>• Информационные</a:t>
            </a:r>
          </a:p>
          <a:p>
            <a:pPr marL="0" indent="0">
              <a:buNone/>
            </a:pPr>
            <a:r>
              <a:rPr lang="ru-RU" sz="4300" dirty="0"/>
              <a:t>• Пространственные</a:t>
            </a:r>
          </a:p>
          <a:p>
            <a:pPr marL="0" indent="0">
              <a:buNone/>
            </a:pPr>
            <a:r>
              <a:rPr lang="ru-RU" sz="4300" dirty="0"/>
              <a:t>• Временные</a:t>
            </a:r>
          </a:p>
          <a:p>
            <a:pPr marL="0" indent="0">
              <a:buNone/>
            </a:pPr>
            <a:r>
              <a:rPr lang="ru-RU" sz="4300" dirty="0"/>
              <a:t>• Функциональные</a:t>
            </a:r>
          </a:p>
          <a:p>
            <a:pPr marL="0" indent="0">
              <a:buNone/>
            </a:pPr>
            <a:r>
              <a:rPr lang="ru-RU" sz="4300" dirty="0"/>
              <a:t>ПО СТЕПЕНИ ГОТОВНОСТИ К ПРИМЕНЕНИЮ</a:t>
            </a:r>
          </a:p>
          <a:p>
            <a:pPr marL="0" indent="0">
              <a:buNone/>
            </a:pPr>
            <a:r>
              <a:rPr lang="ru-RU" sz="4300" dirty="0"/>
              <a:t>• Готовые</a:t>
            </a:r>
          </a:p>
          <a:p>
            <a:pPr marL="0" indent="0">
              <a:buNone/>
            </a:pPr>
            <a:r>
              <a:rPr lang="ru-RU" sz="4300" dirty="0"/>
              <a:t>• Производные</a:t>
            </a:r>
          </a:p>
          <a:p>
            <a:pPr marL="0" indent="0">
              <a:buNone/>
            </a:pPr>
            <a:r>
              <a:rPr lang="ru-RU" sz="4300" dirty="0"/>
              <a:t>ПО СТЕПЕНИ ПОЛЕЗНОСТИ</a:t>
            </a:r>
          </a:p>
          <a:p>
            <a:pPr marL="0" indent="0">
              <a:buNone/>
            </a:pPr>
            <a:r>
              <a:rPr lang="ru-RU" sz="4300" dirty="0"/>
              <a:t>• Полезные</a:t>
            </a:r>
          </a:p>
          <a:p>
            <a:pPr marL="0" indent="0">
              <a:buNone/>
            </a:pPr>
            <a:r>
              <a:rPr lang="ru-RU" sz="4300" dirty="0"/>
              <a:t>• Нейтральные</a:t>
            </a:r>
          </a:p>
          <a:p>
            <a:pPr marL="0" indent="0">
              <a:buNone/>
            </a:pPr>
            <a:r>
              <a:rPr lang="ru-RU" sz="4300" dirty="0"/>
              <a:t>• Вредный.</a:t>
            </a:r>
          </a:p>
          <a:p>
            <a:pPr marL="0" indent="0">
              <a:buNone/>
            </a:pPr>
            <a:r>
              <a:rPr lang="ru-RU" sz="4300" dirty="0"/>
              <a:t>ПО СТОИМОСТИ</a:t>
            </a:r>
          </a:p>
          <a:p>
            <a:pPr marL="0" indent="0">
              <a:buNone/>
            </a:pPr>
            <a:r>
              <a:rPr lang="ru-RU" sz="4300" dirty="0"/>
              <a:t>• Ценные</a:t>
            </a:r>
          </a:p>
          <a:p>
            <a:pPr marL="0" indent="0">
              <a:buNone/>
            </a:pPr>
            <a:r>
              <a:rPr lang="ru-RU" sz="4300" dirty="0"/>
              <a:t>• Копеечные</a:t>
            </a:r>
          </a:p>
          <a:p>
            <a:pPr marL="0" indent="0">
              <a:buNone/>
            </a:pPr>
            <a:r>
              <a:rPr lang="ru-RU" sz="4300" dirty="0"/>
              <a:t>• Даровые</a:t>
            </a:r>
            <a:r>
              <a:rPr lang="ru-RU" sz="4300" dirty="0" smtClean="0"/>
              <a:t>.</a:t>
            </a:r>
          </a:p>
          <a:p>
            <a:pPr marL="0" indent="0">
              <a:buNone/>
            </a:pPr>
            <a:r>
              <a:rPr lang="ru-RU" sz="4300" dirty="0" smtClean="0"/>
              <a:t>Наиболее </a:t>
            </a:r>
            <a:r>
              <a:rPr lang="ru-RU" sz="4300" dirty="0"/>
              <a:t>оптимальные и приближенные к </a:t>
            </a:r>
            <a:r>
              <a:rPr lang="ru-RU" sz="4300" dirty="0" smtClean="0"/>
              <a:t>идеальному решения </a:t>
            </a:r>
            <a:r>
              <a:rPr lang="ru-RU" sz="4300" dirty="0"/>
              <a:t>возникают, если использованы вещества и </a:t>
            </a:r>
            <a:r>
              <a:rPr lang="ru-RU" sz="4300" dirty="0" smtClean="0"/>
              <a:t>поля ВНУТРИСИСТЕМНЫЕ</a:t>
            </a:r>
            <a:r>
              <a:rPr lang="ru-RU" sz="4300" dirty="0"/>
              <a:t>, ГОТОВЫЕ К ПРИМЕНЕНИЮ, ВРЕДНЫЕ </a:t>
            </a:r>
            <a:r>
              <a:rPr lang="ru-RU" sz="4300" dirty="0" smtClean="0"/>
              <a:t>или НЕЙТРАЛЬНЫЕ</a:t>
            </a:r>
            <a:r>
              <a:rPr lang="ru-RU" sz="4300" dirty="0"/>
              <a:t>, а по стоимости ДАРОВЫЕ.</a:t>
            </a:r>
          </a:p>
        </p:txBody>
      </p:sp>
    </p:spTree>
    <p:extLst>
      <p:ext uri="{BB962C8B-B14F-4D97-AF65-F5344CB8AC3E}">
        <p14:creationId xmlns:p14="http://schemas.microsoft.com/office/powerpoint/2010/main" val="3368416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474</TotalTime>
  <Words>364</Words>
  <Application>Microsoft Office PowerPoint</Application>
  <PresentationFormat>Экран 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Ясность</vt:lpstr>
      <vt:lpstr>ПРИМЕРНЫЙ СПИСОК ПОЛЕЙ И ИХ РАЗНОВИДНОСТЕЙ</vt:lpstr>
      <vt:lpstr>С этих позиций можно выделить следующие поля и их разновидности: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ЭИОС вуза</dc:title>
  <dc:creator>Истомины</dc:creator>
  <cp:lastModifiedBy>User</cp:lastModifiedBy>
  <cp:revision>35</cp:revision>
  <dcterms:created xsi:type="dcterms:W3CDTF">2018-01-18T17:21:20Z</dcterms:created>
  <dcterms:modified xsi:type="dcterms:W3CDTF">2018-11-21T08:08:45Z</dcterms:modified>
</cp:coreProperties>
</file>